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FDB"/>
    <a:srgbClr val="0099CC"/>
    <a:srgbClr val="006699"/>
    <a:srgbClr val="FF6600"/>
    <a:srgbClr val="3399FF"/>
    <a:srgbClr val="FF9933"/>
    <a:srgbClr val="FF9966"/>
    <a:srgbClr val="B3D8FF"/>
    <a:srgbClr val="CCE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15873-1FEE-4BE1-A728-2CFC3011DC26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C44A7-869D-4256-B871-D317F8612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0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65095"/>
            <a:ext cx="12192000" cy="3392905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641103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200284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06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08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302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93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700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0"/>
            <a:ext cx="12192000" cy="874316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-8372"/>
            <a:ext cx="11029616" cy="882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89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7632"/>
            <a:ext cx="11029616" cy="8206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64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0"/>
            <a:ext cx="11029616" cy="854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877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0"/>
            <a:ext cx="11029616" cy="878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87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89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7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7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0" y="0"/>
            <a:ext cx="12192000" cy="874316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27366"/>
            <a:ext cx="11029616" cy="84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4AC59AF-0FCD-4987-A177-6E6B852155E3}" type="datetimeFigureOut">
              <a:rPr lang="en-IN" smtClean="0"/>
              <a:t>18-02-2016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27CC27-4491-4F9B-9EA6-0CA1CFC8B6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6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none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651757"/>
            <a:ext cx="10993549" cy="850812"/>
          </a:xfrm>
        </p:spPr>
        <p:txBody>
          <a:bodyPr>
            <a:noAutofit/>
          </a:bodyPr>
          <a:lstStyle/>
          <a:p>
            <a:r>
              <a:rPr lang="en-IN" sz="4400" b="0" cap="none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Value Optimizing Thru </a:t>
            </a:r>
            <a:r>
              <a:rPr lang="en-IN" sz="6000" b="0" cap="none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Dia-tomography-s</a:t>
            </a:r>
            <a:endParaRPr lang="en-IN" sz="6000" b="0" cap="none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4094570"/>
            <a:ext cx="9144000" cy="1163230"/>
          </a:xfrm>
        </p:spPr>
        <p:txBody>
          <a:bodyPr>
            <a:normAutofit/>
          </a:bodyPr>
          <a:lstStyle/>
          <a:p>
            <a:r>
              <a:rPr lang="en-IN" sz="5400" cap="non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39.59 </a:t>
            </a:r>
            <a:r>
              <a:rPr lang="en-IN" sz="4000" cap="non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Ct Rough</a:t>
            </a:r>
            <a:endParaRPr lang="en-IN" sz="4000" cap="none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84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1"/>
            <a:ext cx="10515600" cy="71920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Executed solution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63" y="1084334"/>
            <a:ext cx="9842474" cy="53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3078"/>
          <a:stretch/>
        </p:blipFill>
        <p:spPr>
          <a:xfrm>
            <a:off x="2249906" y="288006"/>
            <a:ext cx="7577138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94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204"/>
            <a:ext cx="12192000" cy="727300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Alternate plan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765" y="902792"/>
            <a:ext cx="10342469" cy="56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34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6242"/>
          <a:stretch/>
        </p:blipFill>
        <p:spPr>
          <a:xfrm>
            <a:off x="1612232" y="357021"/>
            <a:ext cx="894715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DZ GAIN (8.9%)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206280" y="6056088"/>
            <a:ext cx="22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ln w="0"/>
                <a:solidFill>
                  <a:schemeClr val="accent1"/>
                </a:solidFill>
                <a:latin typeface="+mj-lt"/>
              </a:rPr>
              <a:t>Executed Plan</a:t>
            </a:r>
            <a:endParaRPr lang="en-IN" sz="2800" dirty="0">
              <a:ln w="0"/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8343" y="6054745"/>
            <a:ext cx="219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n w="0"/>
                <a:solidFill>
                  <a:schemeClr val="accent1"/>
                </a:solidFill>
                <a:latin typeface="+mj-lt"/>
              </a:rPr>
              <a:t>Alternate</a:t>
            </a:r>
            <a:r>
              <a:rPr lang="en-IN" dirty="0" smtClean="0"/>
              <a:t> </a:t>
            </a:r>
            <a:r>
              <a:rPr lang="en-IN" sz="2800" dirty="0">
                <a:ln w="0"/>
                <a:solidFill>
                  <a:schemeClr val="accent1"/>
                </a:solidFill>
                <a:latin typeface="+mj-lt"/>
              </a:rPr>
              <a:t>plan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614360" y="1571123"/>
            <a:ext cx="3060000" cy="797593"/>
            <a:chOff x="6614360" y="2305050"/>
            <a:chExt cx="3060000" cy="797593"/>
          </a:xfrm>
        </p:grpSpPr>
        <p:sp>
          <p:nvSpPr>
            <p:cNvPr id="11" name="Rectangle 10"/>
            <p:cNvSpPr/>
            <p:nvPr/>
          </p:nvSpPr>
          <p:spPr>
            <a:xfrm>
              <a:off x="6614360" y="2305050"/>
              <a:ext cx="3060000" cy="79759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0441" y="2534569"/>
              <a:ext cx="23214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/>
                <a:t>RBC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2.04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E-IF 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21738</a:t>
              </a:r>
              <a:endParaRPr lang="en-IN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14360" y="2368717"/>
            <a:ext cx="3060000" cy="1685924"/>
            <a:chOff x="6614360" y="3102644"/>
            <a:chExt cx="3060000" cy="1685924"/>
          </a:xfrm>
        </p:grpSpPr>
        <p:sp>
          <p:nvSpPr>
            <p:cNvPr id="10" name="Rectangle 9"/>
            <p:cNvSpPr/>
            <p:nvPr/>
          </p:nvSpPr>
          <p:spPr>
            <a:xfrm>
              <a:off x="6614360" y="3102644"/>
              <a:ext cx="3060000" cy="1685924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tint val="66000"/>
                    <a:satMod val="160000"/>
                  </a:srgbClr>
                </a:gs>
                <a:gs pos="50000">
                  <a:srgbClr val="FF9933">
                    <a:tint val="44500"/>
                    <a:satMod val="160000"/>
                  </a:srgbClr>
                </a:gs>
                <a:gs pos="100000">
                  <a:srgbClr val="FF993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8343" y="3786491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/>
                <a:t>RBC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5.08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E-IF 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138826</a:t>
              </a:r>
              <a:endParaRPr lang="en-IN" sz="1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14360" y="4054641"/>
            <a:ext cx="3060000" cy="1913021"/>
            <a:chOff x="6614360" y="4788568"/>
            <a:chExt cx="3060000" cy="1913021"/>
          </a:xfrm>
        </p:grpSpPr>
        <p:sp>
          <p:nvSpPr>
            <p:cNvPr id="8" name="Rectangle 7"/>
            <p:cNvSpPr/>
            <p:nvPr/>
          </p:nvSpPr>
          <p:spPr>
            <a:xfrm>
              <a:off x="6614360" y="4788568"/>
              <a:ext cx="3060000" cy="1913021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tint val="66000"/>
                    <a:satMod val="160000"/>
                  </a:srgbClr>
                </a:gs>
                <a:gs pos="50000">
                  <a:srgbClr val="3399FF">
                    <a:tint val="44500"/>
                    <a:satMod val="160000"/>
                  </a:srgbClr>
                </a:gs>
                <a:gs pos="100000">
                  <a:srgbClr val="3399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2658" y="5619343"/>
              <a:ext cx="2419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/>
                <a:t>RBC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6.83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F-IF 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190383</a:t>
              </a:r>
              <a:endParaRPr lang="en-IN" sz="16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14360" y="1208521"/>
            <a:ext cx="3060000" cy="370221"/>
            <a:chOff x="6614360" y="1942448"/>
            <a:chExt cx="3060000" cy="370221"/>
          </a:xfrm>
        </p:grpSpPr>
        <p:sp>
          <p:nvSpPr>
            <p:cNvPr id="12" name="Rectangle 11"/>
            <p:cNvSpPr/>
            <p:nvPr/>
          </p:nvSpPr>
          <p:spPr>
            <a:xfrm>
              <a:off x="6614360" y="1942448"/>
              <a:ext cx="3060000" cy="37022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4944" y="1950231"/>
              <a:ext cx="2212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/>
                <a:t>RBC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0.83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E-IF 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3017</a:t>
              </a:r>
              <a:endParaRPr lang="en-IN" sz="1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82863" y="2095671"/>
            <a:ext cx="3060000" cy="342227"/>
            <a:chOff x="2782863" y="2829598"/>
            <a:chExt cx="3060000" cy="342227"/>
          </a:xfrm>
        </p:grpSpPr>
        <p:sp>
          <p:nvSpPr>
            <p:cNvPr id="15" name="Rectangle 14"/>
            <p:cNvSpPr/>
            <p:nvPr/>
          </p:nvSpPr>
          <p:spPr>
            <a:xfrm>
              <a:off x="2782863" y="2831432"/>
              <a:ext cx="3060000" cy="34039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61371" y="2829598"/>
              <a:ext cx="2217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/>
                <a:t>RBC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0.75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E-IF 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2400</a:t>
              </a:r>
              <a:endParaRPr lang="en-IN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82863" y="2437898"/>
            <a:ext cx="3060000" cy="457200"/>
            <a:chOff x="2782863" y="3171825"/>
            <a:chExt cx="3060000" cy="457200"/>
          </a:xfrm>
        </p:grpSpPr>
        <p:sp>
          <p:nvSpPr>
            <p:cNvPr id="14" name="Rectangle 13"/>
            <p:cNvSpPr/>
            <p:nvPr/>
          </p:nvSpPr>
          <p:spPr>
            <a:xfrm>
              <a:off x="2782863" y="3171825"/>
              <a:ext cx="3060000" cy="457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67952" y="3237246"/>
              <a:ext cx="2689822" cy="34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/>
                <a:t>Marquise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1.09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E-IF 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5481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82863" y="2895098"/>
            <a:ext cx="3060000" cy="798596"/>
            <a:chOff x="2782863" y="3629025"/>
            <a:chExt cx="3060000" cy="798596"/>
          </a:xfrm>
        </p:grpSpPr>
        <p:sp>
          <p:nvSpPr>
            <p:cNvPr id="13" name="Rectangle 12"/>
            <p:cNvSpPr/>
            <p:nvPr/>
          </p:nvSpPr>
          <p:spPr>
            <a:xfrm>
              <a:off x="2782863" y="3629025"/>
              <a:ext cx="3060000" cy="798596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tint val="66000"/>
                    <a:satMod val="160000"/>
                  </a:srgbClr>
                </a:gs>
                <a:gs pos="50000">
                  <a:srgbClr val="FF9933">
                    <a:tint val="44500"/>
                    <a:satMod val="160000"/>
                  </a:srgbClr>
                </a:gs>
                <a:gs pos="100000">
                  <a:srgbClr val="FF993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25097" y="3880266"/>
              <a:ext cx="2689822" cy="34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/>
                <a:t>Emerald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2.29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F-IF  </a:t>
              </a:r>
              <a:r>
                <a:rPr lang="en-IN" sz="1600" dirty="0" smtClean="0">
                  <a:solidFill>
                    <a:srgbClr val="FF6600"/>
                  </a:solidFill>
                </a:rPr>
                <a:t>| </a:t>
              </a:r>
              <a:r>
                <a:rPr lang="en-IN" sz="1600" dirty="0" smtClean="0"/>
                <a:t>21251</a:t>
              </a:r>
              <a:endParaRPr lang="en-IN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82863" y="3693694"/>
            <a:ext cx="3060000" cy="2273967"/>
            <a:chOff x="2782863" y="4427621"/>
            <a:chExt cx="3060000" cy="2273967"/>
          </a:xfrm>
        </p:grpSpPr>
        <p:sp>
          <p:nvSpPr>
            <p:cNvPr id="9" name="Rectangle 8"/>
            <p:cNvSpPr/>
            <p:nvPr/>
          </p:nvSpPr>
          <p:spPr>
            <a:xfrm>
              <a:off x="2782863" y="4427621"/>
              <a:ext cx="3060000" cy="2273967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tint val="66000"/>
                    <a:satMod val="160000"/>
                  </a:srgbClr>
                </a:gs>
                <a:gs pos="50000">
                  <a:srgbClr val="3399FF">
                    <a:tint val="44500"/>
                    <a:satMod val="160000"/>
                  </a:srgbClr>
                </a:gs>
                <a:gs pos="100000">
                  <a:srgbClr val="3399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9631" y="5277947"/>
              <a:ext cx="2953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 smtClean="0"/>
                <a:t>RBC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14.36 </a:t>
              </a:r>
              <a:r>
                <a:rPr lang="en-IN" sz="1600" dirty="0" smtClean="0">
                  <a:solidFill>
                    <a:srgbClr val="FF6600"/>
                  </a:solidFill>
                </a:rPr>
                <a:t>|</a:t>
              </a:r>
              <a:r>
                <a:rPr lang="en-IN" sz="1600" dirty="0" smtClean="0"/>
                <a:t> G-VS2  </a:t>
              </a:r>
              <a:r>
                <a:rPr lang="en-IN" sz="1600" dirty="0" smtClean="0">
                  <a:solidFill>
                    <a:srgbClr val="FF6600"/>
                  </a:solidFill>
                </a:rPr>
                <a:t>| </a:t>
              </a:r>
              <a:r>
                <a:rPr lang="en-IN" sz="1600" dirty="0" smtClean="0"/>
                <a:t>295816</a:t>
              </a:r>
              <a:endParaRPr lang="en-IN" sz="1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61937" y="1208521"/>
            <a:ext cx="4352423" cy="887150"/>
            <a:chOff x="2261937" y="1208521"/>
            <a:chExt cx="4352423" cy="88715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261940" y="2095671"/>
              <a:ext cx="35809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261937" y="1208521"/>
              <a:ext cx="43524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2668425" y="1216304"/>
            <a:ext cx="0" cy="87936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521624" y="1366774"/>
            <a:ext cx="2293749" cy="547355"/>
          </a:xfrm>
          <a:prstGeom prst="roundRect">
            <a:avLst/>
          </a:prstGeom>
          <a:gradFill flip="none" rotWithShape="1">
            <a:gsLst>
              <a:gs pos="0">
                <a:srgbClr val="138FDB">
                  <a:shade val="30000"/>
                  <a:satMod val="115000"/>
                </a:srgbClr>
              </a:gs>
              <a:gs pos="50000">
                <a:srgbClr val="138FDB">
                  <a:shade val="67500"/>
                  <a:satMod val="115000"/>
                </a:srgbClr>
              </a:gs>
              <a:gs pos="100000">
                <a:srgbClr val="138FD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smtClean="0"/>
              <a:t>$ 29017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63665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40" grpId="0" animBg="1"/>
    </p:bldLst>
  </p:timing>
</p:sld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6F8B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283</TotalTime>
  <Words>78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 2</vt:lpstr>
      <vt:lpstr>Dividend</vt:lpstr>
      <vt:lpstr>Value Optimizing Thru Dia-tomography-s</vt:lpstr>
      <vt:lpstr>Executed solution</vt:lpstr>
      <vt:lpstr>PowerPoint Presentation</vt:lpstr>
      <vt:lpstr>Alternate plan</vt:lpstr>
      <vt:lpstr>PowerPoint Presentation</vt:lpstr>
      <vt:lpstr>DZ GAIN (8.9%)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optimizing thru  Dia-Tomography-S</dc:title>
  <dc:creator>LSM</dc:creator>
  <cp:lastModifiedBy>Microsoft</cp:lastModifiedBy>
  <cp:revision>34</cp:revision>
  <dcterms:created xsi:type="dcterms:W3CDTF">2016-02-17T03:58:33Z</dcterms:created>
  <dcterms:modified xsi:type="dcterms:W3CDTF">2016-02-18T10:51:29Z</dcterms:modified>
</cp:coreProperties>
</file>