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17"/>
  </p:notesMasterIdLst>
  <p:sldIdLst>
    <p:sldId id="256" r:id="rId2"/>
    <p:sldId id="257" r:id="rId3"/>
    <p:sldId id="267" r:id="rId4"/>
    <p:sldId id="259" r:id="rId5"/>
    <p:sldId id="258" r:id="rId6"/>
    <p:sldId id="262" r:id="rId7"/>
    <p:sldId id="263" r:id="rId8"/>
    <p:sldId id="264" r:id="rId9"/>
    <p:sldId id="270" r:id="rId10"/>
    <p:sldId id="268" r:id="rId11"/>
    <p:sldId id="272" r:id="rId12"/>
    <p:sldId id="273" r:id="rId13"/>
    <p:sldId id="271" r:id="rId14"/>
    <p:sldId id="269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FDB"/>
    <a:srgbClr val="0099CC"/>
    <a:srgbClr val="006699"/>
    <a:srgbClr val="FF6600"/>
    <a:srgbClr val="3399FF"/>
    <a:srgbClr val="FF9933"/>
    <a:srgbClr val="FF9966"/>
    <a:srgbClr val="B3D8FF"/>
    <a:srgbClr val="CCE5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15873-1FEE-4BE1-A728-2CFC3011DC26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C44A7-869D-4256-B871-D317F8612E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30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65095"/>
            <a:ext cx="12192000" cy="3392905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1" y="641103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cap="none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200284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066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9084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7302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8937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7009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0" y="0"/>
            <a:ext cx="12192000" cy="874316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-8372"/>
            <a:ext cx="11029616" cy="882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3301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8898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57632"/>
            <a:ext cx="11029616" cy="8206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364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8542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8770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0"/>
            <a:ext cx="11029616" cy="878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2871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689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170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371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0" y="0"/>
            <a:ext cx="12192000" cy="874316"/>
          </a:xfrm>
          <a:prstGeom prst="rect">
            <a:avLst/>
          </a:prstGeom>
          <a:solidFill>
            <a:srgbClr val="00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27366"/>
            <a:ext cx="11029616" cy="84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4AC59AF-0FCD-4987-A177-6E6B852155E3}" type="datetimeFigureOut">
              <a:rPr lang="en-IN" smtClean="0"/>
              <a:t>09-03-2016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827CC27-4491-4F9B-9EA6-0CA1CFC8B6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69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0" kern="1200" cap="none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651757"/>
            <a:ext cx="10993549" cy="850812"/>
          </a:xfrm>
        </p:spPr>
        <p:txBody>
          <a:bodyPr>
            <a:noAutofit/>
          </a:bodyPr>
          <a:lstStyle/>
          <a:p>
            <a:r>
              <a:rPr lang="en-IN" sz="5400" dirty="0" smtClean="0"/>
              <a:t>Re-Imagineering          </a:t>
            </a:r>
            <a:r>
              <a:rPr lang="en-IN" sz="4000" dirty="0" smtClean="0"/>
              <a:t>(Cushion)</a:t>
            </a:r>
            <a:endParaRPr lang="en-IN" sz="7200" b="0" cap="none" dirty="0"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1" y="4094570"/>
            <a:ext cx="9144000" cy="946662"/>
          </a:xfrm>
        </p:spPr>
        <p:txBody>
          <a:bodyPr>
            <a:normAutofit/>
          </a:bodyPr>
          <a:lstStyle/>
          <a:p>
            <a:r>
              <a:rPr lang="en-IN" sz="5400" dirty="0">
                <a:solidFill>
                  <a:schemeClr val="bg1"/>
                </a:solidFill>
              </a:rPr>
              <a:t>2.00 </a:t>
            </a:r>
            <a:r>
              <a:rPr lang="en-IN" sz="5400" cap="none" dirty="0" smtClean="0">
                <a:solidFill>
                  <a:schemeClr val="bg1"/>
                </a:solidFill>
              </a:rPr>
              <a:t>Ct Cushion</a:t>
            </a:r>
            <a:endParaRPr lang="en-IN" sz="5400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84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27" y="48552"/>
            <a:ext cx="11303126" cy="67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86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82" y="56645"/>
            <a:ext cx="11132822" cy="6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39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6" y="32368"/>
            <a:ext cx="11146908" cy="67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3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55" y="48551"/>
            <a:ext cx="10964667" cy="67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6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32" y="242761"/>
            <a:ext cx="10442584" cy="63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dirty="0" smtClean="0"/>
              <a:t>Value gain = $3204 (44.5%)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7530" y="4726211"/>
            <a:ext cx="5422392" cy="19739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2.00 Ct – H-VS2 (IGI) </a:t>
            </a:r>
            <a:r>
              <a:rPr lang="en-US" b="1" dirty="0" smtClean="0">
                <a:solidFill>
                  <a:srgbClr val="FF0000"/>
                </a:solidFill>
              </a:rPr>
              <a:t>[I-VS2 (GIA)]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Size: 6.42 x 6.48 x 5.26 (82%)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Spread = -67% (face up size equivalent to 1.19 Ct RBC)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Rap price – $9700 / </a:t>
            </a:r>
            <a:r>
              <a:rPr lang="en-US" dirty="0" err="1" smtClean="0">
                <a:solidFill>
                  <a:schemeClr val="tx1"/>
                </a:solidFill>
              </a:rPr>
              <a:t>ct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[$ 8000 / </a:t>
            </a:r>
            <a:r>
              <a:rPr lang="en-US" b="1" dirty="0" err="1" smtClean="0">
                <a:solidFill>
                  <a:srgbClr val="FF0000"/>
                </a:solidFill>
              </a:rPr>
              <a:t>ct</a:t>
            </a:r>
            <a:r>
              <a:rPr lang="en-US" b="1" dirty="0" smtClean="0">
                <a:solidFill>
                  <a:srgbClr val="FF0000"/>
                </a:solidFill>
              </a:rPr>
              <a:t>]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Price = $ 7178 (-63% back) </a:t>
            </a:r>
            <a:r>
              <a:rPr lang="en-US" b="1" dirty="0" smtClean="0">
                <a:solidFill>
                  <a:srgbClr val="FF0000"/>
                </a:solidFill>
              </a:rPr>
              <a:t>[$ 7200 / </a:t>
            </a:r>
            <a:r>
              <a:rPr lang="en-US" b="1" dirty="0" err="1" smtClean="0">
                <a:solidFill>
                  <a:srgbClr val="FF0000"/>
                </a:solidFill>
              </a:rPr>
              <a:t>ct</a:t>
            </a:r>
            <a:r>
              <a:rPr lang="en-US" b="1" dirty="0" smtClean="0">
                <a:solidFill>
                  <a:srgbClr val="FF0000"/>
                </a:solidFill>
              </a:rPr>
              <a:t> (-55% back)]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88417" y="4726211"/>
            <a:ext cx="5422392" cy="1973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dirty="0" smtClean="0"/>
              <a:t>1.51 Ct – F-VVS2 (GIA)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Size: 6.37 x 6.45 x 4.55 (71.5%)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Spread = -34% (face up size equivalent to 1.14 Ct RBC)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Rap price – $10600 / </a:t>
            </a:r>
            <a:r>
              <a:rPr lang="en-US" dirty="0" err="1" smtClean="0">
                <a:solidFill>
                  <a:schemeClr val="tx1"/>
                </a:solidFill>
              </a:rPr>
              <a:t>ct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Price = $ 10404 (-35% back)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5" b="1429"/>
          <a:stretch/>
        </p:blipFill>
        <p:spPr>
          <a:xfrm>
            <a:off x="1091712" y="873940"/>
            <a:ext cx="9969228" cy="385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8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431"/>
            <a:ext cx="10515600" cy="719208"/>
          </a:xfrm>
        </p:spPr>
        <p:txBody>
          <a:bodyPr>
            <a:normAutofit/>
          </a:bodyPr>
          <a:lstStyle/>
          <a:p>
            <a:pPr algn="ctr"/>
            <a:r>
              <a:rPr lang="en-IN" dirty="0"/>
              <a:t>Original Polish – 2.00 Ct (I-VS2) </a:t>
            </a:r>
            <a:r>
              <a:rPr lang="en-IN" dirty="0">
                <a:solidFill>
                  <a:srgbClr val="FF0000"/>
                </a:solidFill>
              </a:rPr>
              <a:t>(IGI H-VS2)</a:t>
            </a:r>
            <a:r>
              <a:rPr lang="en-IN" dirty="0" smtClean="0"/>
              <a:t>   Spread </a:t>
            </a:r>
            <a:r>
              <a:rPr lang="en-IN" dirty="0"/>
              <a:t>-67</a:t>
            </a:r>
            <a:r>
              <a:rPr lang="en-IN" dirty="0" smtClean="0"/>
              <a:t>%</a:t>
            </a:r>
            <a:endParaRPr lang="en-IN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6" y="1164724"/>
            <a:ext cx="4623353" cy="464427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341" y="1164725"/>
            <a:ext cx="6623074" cy="464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18" y="2336461"/>
            <a:ext cx="4552209" cy="429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34" y="2336460"/>
            <a:ext cx="4453093" cy="4297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2506"/>
          <a:stretch/>
        </p:blipFill>
        <p:spPr>
          <a:xfrm>
            <a:off x="3839001" y="0"/>
            <a:ext cx="4617959" cy="23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12192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4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204"/>
            <a:ext cx="12192000" cy="727300"/>
          </a:xfrm>
        </p:spPr>
        <p:txBody>
          <a:bodyPr>
            <a:normAutofit/>
          </a:bodyPr>
          <a:lstStyle/>
          <a:p>
            <a:pPr algn="ctr"/>
            <a:r>
              <a:rPr lang="en-IN" dirty="0"/>
              <a:t>Re-Imagineering interactive 3D Report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877" y="1010652"/>
            <a:ext cx="10032246" cy="55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34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431"/>
            <a:ext cx="10515600" cy="719208"/>
          </a:xfrm>
        </p:spPr>
        <p:txBody>
          <a:bodyPr>
            <a:normAutofit/>
          </a:bodyPr>
          <a:lstStyle/>
          <a:p>
            <a:pPr algn="ctr"/>
            <a:r>
              <a:rPr lang="en-IN" dirty="0"/>
              <a:t>Recut Polish – 1.51 Ct (H-VS1)</a:t>
            </a:r>
            <a:r>
              <a:rPr lang="en-IN" dirty="0" smtClean="0"/>
              <a:t>    Spread -34%</a:t>
            </a:r>
            <a:endParaRPr lang="en-IN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8" y="1186633"/>
            <a:ext cx="4629390" cy="467283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356" y="1186633"/>
            <a:ext cx="6725653" cy="46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12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51" y="2406320"/>
            <a:ext cx="4795068" cy="4257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19" y="2406170"/>
            <a:ext cx="4218258" cy="4257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090" y="0"/>
            <a:ext cx="4463057" cy="24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1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rgedVideo(4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1012"/>
            <a:ext cx="12192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42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3" y="70722"/>
            <a:ext cx="11128887" cy="6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46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Custom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266F8B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6F8B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548</TotalTime>
  <Words>162</Words>
  <Application>Microsoft Office PowerPoint</Application>
  <PresentationFormat>Widescreen</PresentationFormat>
  <Paragraphs>16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Wingdings 2</vt:lpstr>
      <vt:lpstr>Dividend</vt:lpstr>
      <vt:lpstr>Re-Imagineering          (Cushion)</vt:lpstr>
      <vt:lpstr>Original Polish – 2.00 Ct (I-VS2) (IGI H-VS2)   Spread -67%</vt:lpstr>
      <vt:lpstr>PowerPoint Presentation</vt:lpstr>
      <vt:lpstr>PowerPoint Presentation</vt:lpstr>
      <vt:lpstr>Re-Imagineering interactive 3D Report</vt:lpstr>
      <vt:lpstr>Recut Polish – 1.51 Ct (H-VS1)    Spread -34%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 gain = $3204 (44.5%)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optimizing thru  Dia-Tomography-S</dc:title>
  <dc:creator>LSM</dc:creator>
  <cp:lastModifiedBy>utpal_m</cp:lastModifiedBy>
  <cp:revision>56</cp:revision>
  <dcterms:created xsi:type="dcterms:W3CDTF">2016-02-17T03:58:33Z</dcterms:created>
  <dcterms:modified xsi:type="dcterms:W3CDTF">2016-03-09T05:19:23Z</dcterms:modified>
</cp:coreProperties>
</file>